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57" r:id="rId4"/>
    <p:sldId id="258" r:id="rId5"/>
    <p:sldId id="265" r:id="rId6"/>
    <p:sldId id="259" r:id="rId7"/>
    <p:sldId id="264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29"/>
    <p:restoredTop sz="95761"/>
  </p:normalViewPr>
  <p:slideViewPr>
    <p:cSldViewPr snapToGrid="0" snapToObjects="1">
      <p:cViewPr>
        <p:scale>
          <a:sx n="72" d="100"/>
          <a:sy n="72" d="100"/>
        </p:scale>
        <p:origin x="720" y="1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08362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2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5699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1292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276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4337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744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367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0583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505247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457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58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exualit%C3%A4t#Menschliche_Sexualit%C3%A4t" TargetMode="External"/><Relationship Id="rId2" Type="http://schemas.openxmlformats.org/officeDocument/2006/relationships/hyperlink" Target="https://www.kindersache.de/bereiche/wissen/natur-und-mensch/diskriminierung-was-bedeutet-d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potheken.de/krankheiten/hintergrundwissen/5609-sexuelle-orientieru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8.png"/><Relationship Id="rId5" Type="http://schemas.microsoft.com/office/2007/relationships/media" Target="../media/media5.m4a"/><Relationship Id="rId10" Type="http://schemas.openxmlformats.org/officeDocument/2006/relationships/image" Target="../media/image7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image" Target="../media/image13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1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11.png"/><Relationship Id="rId5" Type="http://schemas.microsoft.com/office/2007/relationships/media" Target="../media/media9.m4a"/><Relationship Id="rId10" Type="http://schemas.openxmlformats.org/officeDocument/2006/relationships/image" Target="../media/image10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csd-deutschland.de/flaggenlexik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w.de/de/diw_01.c.798165.de/publikationen/wochenberichte/2020_36_1/lgbtqi_-menschen_am_arbeitsmarkt__hoch_gebildet_und_oftmals_diskriminiert.html" TargetMode="External"/><Relationship Id="rId2" Type="http://schemas.openxmlformats.org/officeDocument/2006/relationships/hyperlink" Target="https://de.statista.com/infografik/4835/diskriminierung-noch-immer-verbreit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d-deutschland.de/flaggenlexikon/" TargetMode="External"/><Relationship Id="rId4" Type="http://schemas.openxmlformats.org/officeDocument/2006/relationships/hyperlink" Target="https://www.vigozone.de/wp-content/uploads/2021/06/AdobeStock_294981793_2112x1420_bearb-1440x96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2701F6-9ECB-0B41-8AC5-7B2D5F5A4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864911"/>
            <a:ext cx="9031484" cy="3467282"/>
          </a:xfrm>
        </p:spPr>
        <p:txBody>
          <a:bodyPr anchor="b">
            <a:normAutofit fontScale="90000"/>
          </a:bodyPr>
          <a:lstStyle/>
          <a:p>
            <a:r>
              <a:rPr lang="de-DE" sz="5600" dirty="0"/>
              <a:t>Diskriminierung</a:t>
            </a:r>
            <a:br>
              <a:rPr lang="de-DE" sz="5600" dirty="0"/>
            </a:br>
            <a:r>
              <a:rPr lang="de-DE" sz="5600" dirty="0"/>
              <a:t>BEI</a:t>
            </a:r>
            <a:br>
              <a:rPr lang="de-DE" sz="5600" dirty="0"/>
            </a:br>
            <a:r>
              <a:rPr lang="de-DE" sz="5600" dirty="0"/>
              <a:t>Sexualitäten und Geschlechtsidentitäten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643E78-2238-5B42-A813-1E80345D6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de-DE" sz="1800">
                <a:solidFill>
                  <a:srgbClr val="2A1A00"/>
                </a:solidFill>
              </a:rPr>
              <a:t>Eine präsentation von </a:t>
            </a:r>
          </a:p>
          <a:p>
            <a:r>
              <a:rPr lang="de-DE" sz="1800">
                <a:solidFill>
                  <a:srgbClr val="2A1A00"/>
                </a:solidFill>
              </a:rPr>
              <a:t>maria schreiber und hanne schmidt</a:t>
            </a:r>
          </a:p>
        </p:txBody>
      </p:sp>
    </p:spTree>
    <p:extLst>
      <p:ext uri="{BB962C8B-B14F-4D97-AF65-F5344CB8AC3E}">
        <p14:creationId xmlns:p14="http://schemas.microsoft.com/office/powerpoint/2010/main" val="37969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F98C4-E84B-2A4A-8E7A-E23CD3F9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71500"/>
            <a:ext cx="10178322" cy="530809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Textquellen</a:t>
            </a:r>
          </a:p>
          <a:p>
            <a:r>
              <a:rPr lang="de-DE" u="sng" dirty="0">
                <a:hlinkClick r:id="rId2"/>
              </a:rPr>
              <a:t>https://www.kindersache.de/bereiche/wissen/natur-und-mensch/diskriminierung-was-bedeutet-das</a:t>
            </a:r>
            <a:r>
              <a:rPr lang="de-DE" dirty="0"/>
              <a:t> </a:t>
            </a:r>
          </a:p>
          <a:p>
            <a:r>
              <a:rPr lang="de-DE" u="sng" dirty="0">
                <a:hlinkClick r:id="rId3"/>
              </a:rPr>
              <a:t>https://de.wikipedia.org/wiki/Sexualit%C3%A4t#Menschliche_Sexualit%C3%A4t</a:t>
            </a:r>
            <a:r>
              <a:rPr lang="de-DE" dirty="0"/>
              <a:t> </a:t>
            </a:r>
          </a:p>
          <a:p>
            <a:r>
              <a:rPr lang="de-DE" dirty="0">
                <a:hlinkClick r:id="rId4"/>
              </a:rPr>
              <a:t>https://www.apotheken.de/krankheiten/hintergrundwissen/5609-sexuelle-orientierung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1551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73D4ECF-474D-2D4E-AF0A-FAEE75936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8983" y="1782474"/>
            <a:ext cx="5044350" cy="359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837F80-2498-8644-A3A7-B68114C0F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713" y="971162"/>
            <a:ext cx="4533580" cy="5216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5DA41C0-F5CF-CC49-8D85-030764609906}"/>
              </a:ext>
            </a:extLst>
          </p:cNvPr>
          <p:cNvSpPr txBox="1"/>
          <p:nvPr/>
        </p:nvSpPr>
        <p:spPr>
          <a:xfrm>
            <a:off x="6871009" y="6233595"/>
            <a:ext cx="4533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Abb. 2: Statistik des Deutschen Institutes für Wirtschaftsforschung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CC7394-0792-CB4B-B773-6105C37F9F9D}"/>
              </a:ext>
            </a:extLst>
          </p:cNvPr>
          <p:cNvSpPr txBox="1"/>
          <p:nvPr/>
        </p:nvSpPr>
        <p:spPr>
          <a:xfrm>
            <a:off x="1319650" y="5478308"/>
            <a:ext cx="4927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Abb. 1: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statista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Statistik: Verbreitung von Diskriminierung</a:t>
            </a:r>
            <a:endParaRPr lang="de-DE" dirty="0"/>
          </a:p>
        </p:txBody>
      </p:sp>
      <p:pic>
        <p:nvPicPr>
          <p:cNvPr id="2" name="Statistiken.m4a">
            <a:hlinkClick r:id="" action="ppaction://media"/>
            <a:extLst>
              <a:ext uri="{FF2B5EF4-FFF2-40B4-BE49-F238E27FC236}">
                <a16:creationId xmlns:a16="http://schemas.microsoft.com/office/drawing/2014/main" id="{2A033DD1-0601-634E-BE25-F3EDC2137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0178" y="1762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B7121-DFD9-1546-915F-18AE6383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Diskriminierung?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584DCB-2105-1746-9C98-57A9386D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94225"/>
            <a:ext cx="10178322" cy="3593591"/>
          </a:xfrm>
        </p:spPr>
        <p:txBody>
          <a:bodyPr/>
          <a:lstStyle/>
          <a:p>
            <a:r>
              <a:rPr lang="de-DE" dirty="0"/>
              <a:t>= unterschiedliche Behandlung von Menschen beruhend auf verschiedenen Eigenschaften</a:t>
            </a:r>
          </a:p>
          <a:p>
            <a:r>
              <a:rPr lang="de-DE" dirty="0"/>
              <a:t>Häufige Gründe: Geschlecht, Hautfarbe, Herkunft, Religion,  Alter </a:t>
            </a:r>
          </a:p>
          <a:p>
            <a:r>
              <a:rPr lang="de-DE" dirty="0"/>
              <a:t>Eine Gruppe wird diskriminiert, die Andere zieht daraus Vorteile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6E6D3B-C666-FA47-8C32-BFDC3F5A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610" y="3839271"/>
            <a:ext cx="7920027" cy="2697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Diskriminierung.m4a">
            <a:hlinkClick r:id="" action="ppaction://media"/>
            <a:extLst>
              <a:ext uri="{FF2B5EF4-FFF2-40B4-BE49-F238E27FC236}">
                <a16:creationId xmlns:a16="http://schemas.microsoft.com/office/drawing/2014/main" id="{548E0731-CC87-D74F-80B8-B8AF1241B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0" y="3823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ände, die Regenbogenlicht einfangen">
            <a:extLst>
              <a:ext uri="{FF2B5EF4-FFF2-40B4-BE49-F238E27FC236}">
                <a16:creationId xmlns:a16="http://schemas.microsoft.com/office/drawing/2014/main" id="{CC09F0EF-1C90-C644-985B-1EE785CA7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0" r="14875" b="-2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21236EB4-E01D-4A24-A687-4E86CA6E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13AE4-BDC4-C34C-97BA-A0CFBBEC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de-DE" dirty="0"/>
              <a:t>Sexualität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B1F20CD-4B98-4DFB-A144-F00E825F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787A94-395C-0D44-A793-4CB5DC38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632204"/>
            <a:ext cx="6015897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Unter sexueller Orientierung versteht man, zu welchem Geschlecht sich jemand mit seinem Fühlen und Begehren sexuell hingezogen fühlt</a:t>
            </a:r>
          </a:p>
          <a:p>
            <a:pPr>
              <a:lnSpc>
                <a:spcPct val="100000"/>
              </a:lnSpc>
            </a:pPr>
            <a:r>
              <a:rPr lang="de-DE" dirty="0"/>
              <a:t>Zu den sexuellen „Grundorientierungen“ zählen die Heterosexualität (verschiedene Geschlechter), Homosexualität (gleiche Geschlecht) und Bisexualität (zwei Geschlechter) sowie für viele auch die Pansexualität (alle Geschlechter) und </a:t>
            </a:r>
            <a:r>
              <a:rPr lang="de-DE" dirty="0" err="1"/>
              <a:t>Asexualität</a:t>
            </a:r>
            <a:r>
              <a:rPr lang="de-DE" dirty="0"/>
              <a:t> (kein Verlangen nach Sexualität) </a:t>
            </a:r>
          </a:p>
          <a:p>
            <a:pPr>
              <a:lnSpc>
                <a:spcPct val="100000"/>
              </a:lnSpc>
            </a:pPr>
            <a:r>
              <a:rPr lang="de-DE" dirty="0"/>
              <a:t>Es gibt sehr viele verschiedene Sexualitäten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4CA330-65E8-463F-88E1-A3F5F8656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2475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A9EEE-99C4-404F-8115-42518695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7592520" cy="1320855"/>
          </a:xfrm>
        </p:spPr>
        <p:txBody>
          <a:bodyPr>
            <a:noAutofit/>
          </a:bodyPr>
          <a:lstStyle/>
          <a:p>
            <a:r>
              <a:rPr lang="de-DE" dirty="0"/>
              <a:t>Geschlechtsidentitäten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374AD2-C988-E040-90E7-61FD65B0D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de-DE" dirty="0"/>
              <a:t>Die Geschlechtsidentität ist das </a:t>
            </a:r>
            <a:r>
              <a:rPr lang="de-DE" b="1" dirty="0"/>
              <a:t>subjektive Gefühl </a:t>
            </a:r>
            <a:r>
              <a:rPr lang="de-DE" dirty="0"/>
              <a:t>eines Menschen sich als männlich, weiblich oder alles andere zu identifizieren</a:t>
            </a:r>
          </a:p>
          <a:p>
            <a:r>
              <a:rPr lang="de-DE" dirty="0"/>
              <a:t>Die häufigsten sind: </a:t>
            </a:r>
            <a:r>
              <a:rPr lang="de-DE" dirty="0" err="1"/>
              <a:t>trans</a:t>
            </a:r>
            <a:r>
              <a:rPr lang="de-DE" dirty="0"/>
              <a:t>*, nicht binär, genderfluid, </a:t>
            </a:r>
            <a:r>
              <a:rPr lang="de-DE" dirty="0" err="1"/>
              <a:t>bigender</a:t>
            </a:r>
            <a:r>
              <a:rPr lang="de-DE" dirty="0"/>
              <a:t>, </a:t>
            </a:r>
            <a:r>
              <a:rPr lang="de-DE" dirty="0" err="1"/>
              <a:t>agender</a:t>
            </a:r>
            <a:r>
              <a:rPr lang="de-DE" dirty="0"/>
              <a:t>, männlich und weiblich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C2D3DC2-59DB-3B42-94CF-14935458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93" y="1701449"/>
            <a:ext cx="5176744" cy="3481360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FE8A7EA-A203-4542-9EA3-089B4D7DD742}"/>
              </a:ext>
            </a:extLst>
          </p:cNvPr>
          <p:cNvSpPr txBox="1"/>
          <p:nvPr/>
        </p:nvSpPr>
        <p:spPr>
          <a:xfrm>
            <a:off x="5943791" y="5182809"/>
            <a:ext cx="53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3: Menschen mit verschiedenen Pronomen</a:t>
            </a:r>
          </a:p>
        </p:txBody>
      </p:sp>
    </p:spTree>
    <p:extLst>
      <p:ext uri="{BB962C8B-B14F-4D97-AF65-F5344CB8AC3E}">
        <p14:creationId xmlns:p14="http://schemas.microsoft.com/office/powerpoint/2010/main" val="34893809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14B81-6CBD-9341-86EF-CF9A75D0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Pride Flags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02FB1E-3B45-4D46-88BB-12FF6613E3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8621" y="607755"/>
            <a:ext cx="3719283" cy="26327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346A0D5-08C2-854E-82C0-79241A8408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2823" y="3853687"/>
            <a:ext cx="3715082" cy="247221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8C31FD2-0E7E-B745-AB79-C04289A045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4123" y="2219314"/>
            <a:ext cx="3493187" cy="248016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A19CBE5-097E-FB44-B701-E0F25DEB3612}"/>
              </a:ext>
            </a:extLst>
          </p:cNvPr>
          <p:cNvSpPr txBox="1"/>
          <p:nvPr/>
        </p:nvSpPr>
        <p:spPr>
          <a:xfrm>
            <a:off x="1624123" y="4764506"/>
            <a:ext cx="34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4: Regenbogenflagge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5F96580-AE4F-6243-919C-2856B962559B}"/>
              </a:ext>
            </a:extLst>
          </p:cNvPr>
          <p:cNvSpPr txBox="1"/>
          <p:nvPr/>
        </p:nvSpPr>
        <p:spPr>
          <a:xfrm>
            <a:off x="7440915" y="3288995"/>
            <a:ext cx="34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5: Progress </a:t>
            </a:r>
            <a:r>
              <a:rPr lang="de-DE" dirty="0" err="1"/>
              <a:t>Flag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34640C3-FB60-3748-9F3C-F149A726765D}"/>
              </a:ext>
            </a:extLst>
          </p:cNvPr>
          <p:cNvSpPr txBox="1"/>
          <p:nvPr/>
        </p:nvSpPr>
        <p:spPr>
          <a:xfrm>
            <a:off x="7408831" y="6357989"/>
            <a:ext cx="34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6: Heterosexuell/ Straight Ally</a:t>
            </a:r>
          </a:p>
        </p:txBody>
      </p:sp>
      <p:pic>
        <p:nvPicPr>
          <p:cNvPr id="5" name="Flags.m4a">
            <a:hlinkClick r:id="" action="ppaction://media"/>
            <a:extLst>
              <a:ext uri="{FF2B5EF4-FFF2-40B4-BE49-F238E27FC236}">
                <a16:creationId xmlns:a16="http://schemas.microsoft.com/office/drawing/2014/main" id="{BB885D9B-6ABC-1542-866E-EDA9E5215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49981" y="317356"/>
            <a:ext cx="812800" cy="812800"/>
          </a:xfrm>
          <a:prstGeom prst="rect">
            <a:avLst/>
          </a:prstGeom>
        </p:spPr>
      </p:pic>
      <p:pic>
        <p:nvPicPr>
          <p:cNvPr id="8" name="Regenbogenflagge.m4a">
            <a:hlinkClick r:id="" action="ppaction://media"/>
            <a:extLst>
              <a:ext uri="{FF2B5EF4-FFF2-40B4-BE49-F238E27FC236}">
                <a16:creationId xmlns:a16="http://schemas.microsoft.com/office/drawing/2014/main" id="{165186A1-9A08-6244-89E0-2B470C6710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64316" y="3040887"/>
            <a:ext cx="812800" cy="812800"/>
          </a:xfrm>
          <a:prstGeom prst="rect">
            <a:avLst/>
          </a:prstGeom>
        </p:spPr>
      </p:pic>
      <p:pic>
        <p:nvPicPr>
          <p:cNvPr id="9" name="Progress.m4a">
            <a:hlinkClick r:id="" action="ppaction://media"/>
            <a:extLst>
              <a:ext uri="{FF2B5EF4-FFF2-40B4-BE49-F238E27FC236}">
                <a16:creationId xmlns:a16="http://schemas.microsoft.com/office/drawing/2014/main" id="{19BD861C-D2C8-6D43-9B33-42EC6A5B3EC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81108" y="1516607"/>
            <a:ext cx="812800" cy="812800"/>
          </a:xfrm>
          <a:prstGeom prst="rect">
            <a:avLst/>
          </a:prstGeom>
        </p:spPr>
      </p:pic>
      <p:pic>
        <p:nvPicPr>
          <p:cNvPr id="10" name="Heterosexuell.m4a">
            <a:hlinkClick r:id="" action="ppaction://media"/>
            <a:extLst>
              <a:ext uri="{FF2B5EF4-FFF2-40B4-BE49-F238E27FC236}">
                <a16:creationId xmlns:a16="http://schemas.microsoft.com/office/drawing/2014/main" id="{5FA6BE95-1F02-CD44-AF8C-6C632A43C6C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49024" y="46833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C465D34-F534-294A-ADEC-CD59CC162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1769" y="3691641"/>
            <a:ext cx="3810000" cy="2705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7100D9-485B-AA40-81A8-FBD0666214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6148" y="3691641"/>
            <a:ext cx="3810000" cy="27051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D5AAF05-5FC3-2C48-A5E3-30129726DC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6148" y="346504"/>
            <a:ext cx="3810000" cy="27051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A44BFBD-08A0-994B-B115-294659332F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3496" y="346504"/>
            <a:ext cx="4506546" cy="270510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D0D8A81-B4B1-9340-979E-5F2E4659926C}"/>
              </a:ext>
            </a:extLst>
          </p:cNvPr>
          <p:cNvSpPr txBox="1"/>
          <p:nvPr/>
        </p:nvSpPr>
        <p:spPr>
          <a:xfrm>
            <a:off x="1436148" y="309092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7: Flagge der Lesben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89A0B8-7E74-3644-BEA6-9B83FF719D3A}"/>
              </a:ext>
            </a:extLst>
          </p:cNvPr>
          <p:cNvSpPr txBox="1"/>
          <p:nvPr/>
        </p:nvSpPr>
        <p:spPr>
          <a:xfrm>
            <a:off x="7001769" y="310380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8: Flagge der Schwulen / Gay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FF3644-9632-1744-9943-C9FE3BB2B8AF}"/>
              </a:ext>
            </a:extLst>
          </p:cNvPr>
          <p:cNvSpPr txBox="1"/>
          <p:nvPr/>
        </p:nvSpPr>
        <p:spPr>
          <a:xfrm>
            <a:off x="1436148" y="642021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9: Asexuell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EF6045D-EA49-944F-8765-06E8993C7D04}"/>
              </a:ext>
            </a:extLst>
          </p:cNvPr>
          <p:cNvSpPr txBox="1"/>
          <p:nvPr/>
        </p:nvSpPr>
        <p:spPr>
          <a:xfrm>
            <a:off x="7001769" y="642021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10: Pansexuell</a:t>
            </a:r>
          </a:p>
        </p:txBody>
      </p:sp>
      <p:pic>
        <p:nvPicPr>
          <p:cNvPr id="2" name="Lesben.m4a">
            <a:hlinkClick r:id="" action="ppaction://media"/>
            <a:extLst>
              <a:ext uri="{FF2B5EF4-FFF2-40B4-BE49-F238E27FC236}">
                <a16:creationId xmlns:a16="http://schemas.microsoft.com/office/drawing/2014/main" id="{E0F8FC33-10B1-FE49-9841-CD8BC413F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34748" y="1292654"/>
            <a:ext cx="812800" cy="812800"/>
          </a:xfrm>
          <a:prstGeom prst="rect">
            <a:avLst/>
          </a:prstGeom>
        </p:spPr>
      </p:pic>
      <p:pic>
        <p:nvPicPr>
          <p:cNvPr id="3" name="Gay.m4a">
            <a:hlinkClick r:id="" action="ppaction://media"/>
            <a:extLst>
              <a:ext uri="{FF2B5EF4-FFF2-40B4-BE49-F238E27FC236}">
                <a16:creationId xmlns:a16="http://schemas.microsoft.com/office/drawing/2014/main" id="{C260FC0A-0764-9049-91EE-D1324F76AA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0369" y="1292654"/>
            <a:ext cx="812800" cy="812800"/>
          </a:xfrm>
          <a:prstGeom prst="rect">
            <a:avLst/>
          </a:prstGeom>
        </p:spPr>
      </p:pic>
      <p:pic>
        <p:nvPicPr>
          <p:cNvPr id="4" name="a_sexuell.m4a">
            <a:hlinkClick r:id="" action="ppaction://media"/>
            <a:extLst>
              <a:ext uri="{FF2B5EF4-FFF2-40B4-BE49-F238E27FC236}">
                <a16:creationId xmlns:a16="http://schemas.microsoft.com/office/drawing/2014/main" id="{7EFD4116-BA2F-4142-A30C-0B9141C1C6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34748" y="4637791"/>
            <a:ext cx="812800" cy="812800"/>
          </a:xfrm>
          <a:prstGeom prst="rect">
            <a:avLst/>
          </a:prstGeom>
        </p:spPr>
      </p:pic>
      <p:pic>
        <p:nvPicPr>
          <p:cNvPr id="6" name="Pansexuell.m4a">
            <a:hlinkClick r:id="" action="ppaction://media"/>
            <a:extLst>
              <a:ext uri="{FF2B5EF4-FFF2-40B4-BE49-F238E27FC236}">
                <a16:creationId xmlns:a16="http://schemas.microsoft.com/office/drawing/2014/main" id="{556476AA-0C7D-114C-A0F4-A9735853FE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0369" y="46377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B4072-3DA5-C945-BBBD-BD153AB6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 willst noch mehr Pride Flags kennenlernen?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BAE66-DE6E-D04E-AB7F-B4769FA2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</a:rPr>
              <a:t>Dann besuche </a:t>
            </a:r>
            <a:r>
              <a:rPr lang="de-DE" sz="2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https://csd-deutschland.de/flaggenlexikon/</a:t>
            </a:r>
            <a:r>
              <a:rPr lang="de-DE" sz="2800" dirty="0">
                <a:solidFill>
                  <a:schemeClr val="tx1"/>
                </a:solidFill>
              </a:rPr>
              <a:t> 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06CD5F-0264-1849-9317-1F026A3FD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78" y="3455846"/>
            <a:ext cx="2810401" cy="19953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56F609-D970-AF4A-8C0C-92F635DD8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638" y="3455845"/>
            <a:ext cx="2810401" cy="19953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D283D2D-3C87-6B4B-8661-0A74B66F6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598" y="3457780"/>
            <a:ext cx="2807676" cy="19934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D242D43-66C5-4C47-94C8-F2F2FA1843BE}"/>
              </a:ext>
            </a:extLst>
          </p:cNvPr>
          <p:cNvSpPr txBox="1"/>
          <p:nvPr/>
        </p:nvSpPr>
        <p:spPr>
          <a:xfrm>
            <a:off x="1251678" y="5451230"/>
            <a:ext cx="281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11: Bisexuell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B86D09-AA48-D944-9F2C-01C28F4B28A8}"/>
              </a:ext>
            </a:extLst>
          </p:cNvPr>
          <p:cNvSpPr txBox="1"/>
          <p:nvPr/>
        </p:nvSpPr>
        <p:spPr>
          <a:xfrm>
            <a:off x="4935637" y="5469435"/>
            <a:ext cx="281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12: Trans*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4D7DE25-F608-2944-A561-45F09A054FF5}"/>
              </a:ext>
            </a:extLst>
          </p:cNvPr>
          <p:cNvSpPr txBox="1"/>
          <p:nvPr/>
        </p:nvSpPr>
        <p:spPr>
          <a:xfrm>
            <a:off x="8619596" y="5510260"/>
            <a:ext cx="281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Abb. 13: </a:t>
            </a:r>
            <a:r>
              <a:rPr lang="de-DE" dirty="0" err="1"/>
              <a:t>Nonbinary</a:t>
            </a:r>
            <a:r>
              <a:rPr lang="de-DE" dirty="0"/>
              <a:t> </a:t>
            </a:r>
          </a:p>
        </p:txBody>
      </p:sp>
      <p:pic>
        <p:nvPicPr>
          <p:cNvPr id="4" name="Weitere Infos.m4a">
            <a:hlinkClick r:id="" action="ppaction://media"/>
            <a:extLst>
              <a:ext uri="{FF2B5EF4-FFF2-40B4-BE49-F238E27FC236}">
                <a16:creationId xmlns:a16="http://schemas.microsoft.com/office/drawing/2014/main" id="{08D5DBF9-699F-E14A-9DC9-C3D397099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34437" y="10708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9F7D6-BAB7-D549-8961-A4AB143D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52D45-764E-7D43-9A59-F4C164F7B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Bildquellen</a:t>
            </a:r>
          </a:p>
          <a:p>
            <a:r>
              <a:rPr lang="de-DE" dirty="0"/>
              <a:t>Abb.1:  </a:t>
            </a:r>
            <a:r>
              <a:rPr lang="de-DE" dirty="0">
                <a:hlinkClick r:id="rId2"/>
              </a:rPr>
              <a:t>https://de.statista.com/infografik/4835/diskriminierung-noch-immer-verbreitet/</a:t>
            </a:r>
            <a:r>
              <a:rPr lang="de-DE" dirty="0"/>
              <a:t> </a:t>
            </a:r>
          </a:p>
          <a:p>
            <a:r>
              <a:rPr lang="de-DE" dirty="0"/>
              <a:t>Abb. 2: </a:t>
            </a:r>
            <a:r>
              <a:rPr lang="de-DE" dirty="0">
                <a:hlinkClick r:id="rId3"/>
              </a:rPr>
              <a:t>https://www.diw.de/de/diw_01.c.798165.de/publikationen/wochenberichte/2020_36_1/lgbtqi_-menschen_am_arbeitsmarkt__hoch_gebildet_und_oftmals_diskriminiert.html</a:t>
            </a:r>
            <a:endParaRPr lang="de-DE" dirty="0"/>
          </a:p>
          <a:p>
            <a:r>
              <a:rPr lang="de-DE" dirty="0"/>
              <a:t>Abb. 3: </a:t>
            </a:r>
            <a:r>
              <a:rPr lang="de-DE" dirty="0">
                <a:hlinkClick r:id="rId4"/>
              </a:rPr>
              <a:t>https://www.vigozone.de/wp-content/uploads/2021/06/AdobeStock_294981793_2112x1420_bearb-1440x968.jpg</a:t>
            </a:r>
            <a:r>
              <a:rPr lang="de-DE" dirty="0"/>
              <a:t> </a:t>
            </a:r>
          </a:p>
          <a:p>
            <a:r>
              <a:rPr lang="de-DE" dirty="0"/>
              <a:t>Abb. 4 – 13: </a:t>
            </a:r>
            <a:r>
              <a:rPr lang="de-DE" dirty="0">
                <a:hlinkClick r:id="rId5"/>
              </a:rPr>
              <a:t>https://csd-deutschland.de/flaggenlexikon/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83908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dg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{B36887A5-291D-5E47-A6F4-D9FF142C2F60}tf10001071</Template>
  <TotalTime>0</TotalTime>
  <Words>425</Words>
  <Application>Microsoft Macintosh PowerPoint</Application>
  <PresentationFormat>Breitbild</PresentationFormat>
  <Paragraphs>40</Paragraphs>
  <Slides>10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Diskriminierung BEI Sexualitäten und Geschlechtsidentitäten</vt:lpstr>
      <vt:lpstr>PowerPoint-Präsentation</vt:lpstr>
      <vt:lpstr>Was ist Diskriminierung?</vt:lpstr>
      <vt:lpstr>Sexualität</vt:lpstr>
      <vt:lpstr>Geschlechtsidentitäten</vt:lpstr>
      <vt:lpstr>Pride Flags</vt:lpstr>
      <vt:lpstr>PowerPoint-Präsentation</vt:lpstr>
      <vt:lpstr>Du willst noch mehr Pride Flags kennenlernen? </vt:lpstr>
      <vt:lpstr>Quellenverzeichnis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Diskriminierung von Sexualitäten</dc:title>
  <dc:creator>Microsoft Office User</dc:creator>
  <cp:lastModifiedBy>Microsoft Office User</cp:lastModifiedBy>
  <cp:revision>20</cp:revision>
  <dcterms:created xsi:type="dcterms:W3CDTF">2022-01-09T16:26:07Z</dcterms:created>
  <dcterms:modified xsi:type="dcterms:W3CDTF">2022-01-23T17:46:30Z</dcterms:modified>
</cp:coreProperties>
</file>